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4159" r:id="rId2"/>
  </p:sldMasterIdLst>
  <p:notesMasterIdLst>
    <p:notesMasterId r:id="rId48"/>
  </p:notesMasterIdLst>
  <p:handoutMasterIdLst>
    <p:handoutMasterId r:id="rId49"/>
  </p:handoutMasterIdLst>
  <p:sldIdLst>
    <p:sldId id="471" r:id="rId3"/>
    <p:sldId id="256" r:id="rId4"/>
    <p:sldId id="552" r:id="rId5"/>
    <p:sldId id="357" r:id="rId6"/>
    <p:sldId id="260" r:id="rId7"/>
    <p:sldId id="373" r:id="rId8"/>
    <p:sldId id="374" r:id="rId9"/>
    <p:sldId id="493" r:id="rId10"/>
    <p:sldId id="380" r:id="rId11"/>
    <p:sldId id="386" r:id="rId12"/>
    <p:sldId id="439" r:id="rId13"/>
    <p:sldId id="440" r:id="rId14"/>
    <p:sldId id="442" r:id="rId15"/>
    <p:sldId id="447" r:id="rId16"/>
    <p:sldId id="553" r:id="rId17"/>
    <p:sldId id="377" r:id="rId18"/>
    <p:sldId id="448" r:id="rId19"/>
    <p:sldId id="469" r:id="rId20"/>
    <p:sldId id="536" r:id="rId21"/>
    <p:sldId id="449" r:id="rId22"/>
    <p:sldId id="428" r:id="rId23"/>
    <p:sldId id="525" r:id="rId24"/>
    <p:sldId id="486" r:id="rId25"/>
    <p:sldId id="359" r:id="rId26"/>
    <p:sldId id="537" r:id="rId27"/>
    <p:sldId id="545" r:id="rId28"/>
    <p:sldId id="538" r:id="rId29"/>
    <p:sldId id="542" r:id="rId30"/>
    <p:sldId id="543" r:id="rId31"/>
    <p:sldId id="539" r:id="rId32"/>
    <p:sldId id="540" r:id="rId33"/>
    <p:sldId id="541" r:id="rId34"/>
    <p:sldId id="544" r:id="rId35"/>
    <p:sldId id="512" r:id="rId36"/>
    <p:sldId id="485" r:id="rId37"/>
    <p:sldId id="546" r:id="rId38"/>
    <p:sldId id="549" r:id="rId39"/>
    <p:sldId id="550" r:id="rId40"/>
    <p:sldId id="551" r:id="rId41"/>
    <p:sldId id="547" r:id="rId42"/>
    <p:sldId id="524" r:id="rId43"/>
    <p:sldId id="548" r:id="rId44"/>
    <p:sldId id="514" r:id="rId45"/>
    <p:sldId id="416" r:id="rId46"/>
    <p:sldId id="371" r:id="rId47"/>
  </p:sldIdLst>
  <p:sldSz cx="9144000" cy="6858000" type="screen4x3"/>
  <p:notesSz cx="6864350" cy="9996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4FF"/>
    <a:srgbClr val="3F626D"/>
    <a:srgbClr val="1D2B37"/>
    <a:srgbClr val="FFFFFF"/>
    <a:srgbClr val="192B3B"/>
    <a:srgbClr val="49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7" autoAdjust="0"/>
    <p:restoredTop sz="94645" autoAdjust="0"/>
  </p:normalViewPr>
  <p:slideViewPr>
    <p:cSldViewPr snapToGrid="0" snapToObjects="1">
      <p:cViewPr varScale="1">
        <p:scale>
          <a:sx n="91" d="100"/>
          <a:sy n="91" d="100"/>
        </p:scale>
        <p:origin x="120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5E8E-07A7-4301-863B-D15DA7B6DA34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A9CD0-19BD-4F0C-A25A-BE29C00D62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34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5369A76B-6278-4649-B535-31EF52A8CEF3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08D1084C-C5EC-43DE-A90F-831C4D7FBF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5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5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2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3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1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38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9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37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42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6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96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6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62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979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15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6939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31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3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5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2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6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9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3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3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03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2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44733" y="1969168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049396"/>
            <a:ext cx="7772400" cy="1109732"/>
          </a:xfrm>
        </p:spPr>
        <p:txBody>
          <a:bodyPr>
            <a:normAutofit/>
          </a:bodyPr>
          <a:lstStyle/>
          <a:p>
            <a:r>
              <a:rPr lang="ko-KR" altLang="en-US" smtClean="0"/>
              <a:t>수료 프로젝트</a:t>
            </a:r>
            <a:endParaRPr lang="ko-KR" altLang="en-US" sz="2200" b="1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85800" y="4018084"/>
            <a:ext cx="7410565" cy="833833"/>
          </a:xfrm>
          <a:effectLst/>
        </p:spPr>
        <p:txBody>
          <a:bodyPr>
            <a:noAutofit/>
          </a:bodyPr>
          <a:lstStyle/>
          <a:p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딥러닝 기반의 개인화 서비스 구축을 위한 추천 시스템</a:t>
            </a:r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챗봇 개발자 과정</a:t>
            </a:r>
            <a:endParaRPr lang="en-US" altLang="ko-KR" sz="2400" b="1" smtClean="0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r>
              <a:rPr lang="en-US" altLang="ko-KR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(K-Digital</a:t>
            </a:r>
            <a:r>
              <a:rPr lang="ko-KR" altLang="en-US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en-US" altLang="ko-KR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Training)</a:t>
            </a:r>
          </a:p>
          <a:p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(2022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7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12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~ 2023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19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: 6</a:t>
            </a:r>
            <a:r>
              <a:rPr lang="ko-KR" altLang="en-US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개월 </a:t>
            </a:r>
            <a:r>
              <a:rPr lang="en-US" altLang="ko-KR" sz="1800" b="1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960 </a:t>
            </a: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시간</a:t>
            </a:r>
            <a:r>
              <a:rPr lang="en-US" altLang="ko-KR" sz="1800" b="1" dirty="0" smtClean="0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)</a:t>
            </a:r>
            <a:endParaRPr lang="en-US" altLang="ko-KR" sz="1800" b="1" dirty="0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10529" y="5701110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주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솔데스크 </a:t>
            </a:r>
            <a:r>
              <a:rPr lang="en-US" altLang="ko-KR" sz="1800">
                <a:solidFill>
                  <a:schemeClr val="tx1"/>
                </a:solidFill>
              </a:rPr>
              <a:t>IT </a:t>
            </a:r>
            <a:r>
              <a:rPr lang="ko-KR" altLang="en-US" sz="1800">
                <a:solidFill>
                  <a:schemeClr val="tx1"/>
                </a:solidFill>
              </a:rPr>
              <a:t>아카데미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900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6. DBMS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058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1) DBMS </a:t>
            </a:r>
            <a:r>
              <a:rPr lang="ko-KR" altLang="en-US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논리적 모델링</a:t>
            </a:r>
            <a:r>
              <a:rPr lang="en-US" altLang="ko-KR" sz="18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(Logical Modeling)</a:t>
            </a:r>
            <a:endParaRPr lang="en-US" altLang="ko-KR" sz="1800" b="1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sp>
        <p:nvSpPr>
          <p:cNvPr id="48132" name="AutoShape 4" descr="http://soldeskit3.cafe24.com/ckstorage/images/nation/da/09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4" y="1689585"/>
            <a:ext cx="8552738" cy="4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물리적 모델링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(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JGothic Std Regular"/>
              </a:rPr>
              <a:t>Physical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 Diagram)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8" y="1563461"/>
            <a:ext cx="8451202" cy="47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7.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객체</a:t>
            </a: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2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055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</a:t>
            </a: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.1 </a:t>
            </a:r>
            <a:r>
              <a:rPr lang="en-US" altLang="ko-KR" sz="2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Usecase diagram</a:t>
            </a:r>
          </a:p>
        </p:txBody>
      </p:sp>
    </p:spTree>
    <p:extLst>
      <p:ext uri="{BB962C8B-B14F-4D97-AF65-F5344CB8AC3E}">
        <p14:creationId xmlns:p14="http://schemas.microsoft.com/office/powerpoint/2010/main" val="227272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1)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회원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2" y="1455575"/>
            <a:ext cx="7838163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2)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블로그 글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66" y="943947"/>
            <a:ext cx="73723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496103"/>
            <a:ext cx="469042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7.2 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Object diagram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(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객체 설계 다이어그램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1181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회원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객체 설계 다이어그램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72901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컨텐츠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객체 설계 다이어그램</a:t>
            </a:r>
            <a:endParaRPr lang="en-US" altLang="ko-KR" sz="18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214611"/>
            <a:ext cx="8316362" cy="53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1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987859"/>
            <a:ext cx="7772400" cy="1956604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ko-KR" altLang="en-US" sz="4800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나의 인생</a:t>
            </a:r>
            <a:r>
              <a:rPr lang="en-US" sz="4800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</a:t>
            </a:r>
            <a:r>
              <a:rPr lang="ko-KR" altLang="en-US" sz="4800" spc="-15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영화 블로그</a:t>
            </a:r>
            <a:endParaRPr lang="en-US" sz="4800" spc="-150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영화 컨텐츠 블로그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1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7.3 </a:t>
            </a:r>
            <a:r>
              <a:rPr lang="en-US" altLang="ko-KR" sz="28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Activity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diagram 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 (</a:t>
            </a:r>
            <a:r>
              <a:rPr lang="ko-KR" altLang="en-US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객체 설계 다이어그램</a:t>
            </a:r>
            <a:r>
              <a:rPr lang="en-US" altLang="ko-KR" sz="2800" b="1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4075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1)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회원 가입 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58" y="1214612"/>
            <a:ext cx="7057636" cy="52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2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) </a:t>
            </a:r>
            <a:r>
              <a:rPr lang="ko-KR" altLang="en-US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컨텐츠 등록 </a:t>
            </a:r>
            <a:r>
              <a:rPr lang="en-US" altLang="ko-KR" sz="1800" b="1" smtClean="0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41" y="1214612"/>
            <a:ext cx="7471773" cy="5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8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2"/>
            <a:ext cx="6720718" cy="4365720"/>
          </a:xfrm>
          <a:effectLst/>
        </p:spPr>
        <p:txBody>
          <a:bodyPr>
            <a:normAutofit/>
          </a:bodyPr>
          <a:lstStyle/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endParaRPr lang="en-US" altLang="ko-KR" sz="2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Web 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구현</a:t>
            </a:r>
            <a:endParaRPr lang="en-US" altLang="ko-KR" sz="240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Deep Learning 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(DNN)</a:t>
            </a: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Machine Learning 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(MF)</a:t>
            </a: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쳇봇</a:t>
            </a:r>
            <a:endParaRPr lang="en-US" altLang="ko-KR" sz="240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시연</a:t>
            </a:r>
            <a:endParaRPr lang="en-US" altLang="ko-KR" sz="240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후기</a:t>
            </a: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선택</a:t>
            </a: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)</a:t>
            </a: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</a:pPr>
            <a:endParaRPr lang="en-US" altLang="ko-KR" sz="2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5541" y="5161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구현</a:t>
            </a: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5274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1. Web </a:t>
            </a: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구현</a:t>
            </a: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73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1.1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시작 화면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80" y="1657349"/>
            <a:ext cx="8219353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1.2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회원 가입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129005"/>
            <a:ext cx="7828384" cy="5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1.3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회원 목록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2" y="1400985"/>
            <a:ext cx="8530451" cy="48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4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1.4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회원 로그인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7" y="1214611"/>
            <a:ext cx="8041141" cy="51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4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1.5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관리자 로그인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05" y="1485706"/>
            <a:ext cx="7957165" cy="47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8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86" y="1736311"/>
            <a:ext cx="7800377" cy="4569895"/>
          </a:xfrm>
          <a:effectLst/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600" dirty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팀장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: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왕눈이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J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데이터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아키텍쳐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: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아로미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Open Source Framework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개발자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:  </a:t>
            </a:r>
          </a:p>
          <a:p>
            <a:pPr>
              <a:buNone/>
            </a:pPr>
            <a:r>
              <a:rPr lang="en-US" altLang="ko-KR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  </a:t>
            </a:r>
            <a:r>
              <a:rPr lang="en-US" altLang="ko-KR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 </a:t>
            </a:r>
            <a:r>
              <a:rPr lang="ko-KR" altLang="en-US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왕눈이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아로미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투투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홍길순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, 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가길동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Web publisher(</a:t>
            </a:r>
            <a:r>
              <a:rPr lang="ko-KR" altLang="en-US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수석 디자이너</a:t>
            </a:r>
            <a:r>
              <a:rPr lang="en-US" altLang="ko-KR" sz="20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): </a:t>
            </a:r>
            <a:r>
              <a:rPr lang="ko-KR" altLang="en-US" sz="2000" b="1" dirty="0" err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아로미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추천 시스템</a:t>
            </a:r>
            <a:r>
              <a:rPr lang="en-US" altLang="ko-KR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(AI): </a:t>
            </a:r>
            <a:r>
              <a:rPr lang="ko-KR" altLang="en-US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데이터 분석을 실행한 팀원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챗봇</a:t>
            </a:r>
            <a:r>
              <a:rPr lang="en-US" altLang="ko-KR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(AI): </a:t>
            </a:r>
            <a:r>
              <a:rPr lang="ko-KR" altLang="en-US" sz="2000" b="1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KGothic Std Regular"/>
              </a:rPr>
              <a:t>왕눈이</a:t>
            </a: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rgbClr val="1D2B37"/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F626D">
                  <a:alpha val="75000"/>
                </a:srgbClr>
              </a:solidFill>
              <a:latin typeface="맑은 고딕" pitchFamily="50" charset="-127"/>
              <a:ea typeface="맑은 고딕" pitchFamily="50" charset="-127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ko-KR" altLang="en-US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지도 훈련 교사 및 팀원 소개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872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1.6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카테고리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1214612"/>
            <a:ext cx="8024325" cy="504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3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1.7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영화 목록 </a:t>
            </a: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9" y="1447800"/>
            <a:ext cx="849599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1.8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영화 목록 </a:t>
            </a: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2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1.8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영화 목록 </a:t>
            </a: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2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95" y="1214612"/>
            <a:ext cx="7908875" cy="5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1.9</a:t>
            </a:r>
            <a:r>
              <a:rPr lang="ko-KR" altLang="en-US" sz="1800" b="1" smtClean="0">
                <a:solidFill>
                  <a:srgbClr val="1D2B37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SM KGothic Std Regular"/>
              </a:rPr>
              <a:t> 영화 조회</a:t>
            </a:r>
            <a:endParaRPr lang="en-US" altLang="ko-KR" sz="1800" b="1">
              <a:solidFill>
                <a:srgbClr val="1D2B37"/>
              </a:solidFill>
              <a:latin typeface="돋움체" panose="020B0609000101010101" pitchFamily="49" charset="-127"/>
              <a:ea typeface="돋움체" panose="020B0609000101010101" pitchFamily="49" charset="-127"/>
              <a:cs typeface="SM KGothic Std Regular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6" y="1074187"/>
            <a:ext cx="8460436" cy="53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3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2. Deep Learning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(DNN)</a:t>
            </a:r>
            <a:b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</a:b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7346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2.1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Spring boot + Django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를 사용한 경우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://www.nulunggi.pe.kr/ckstorage/images/python/analysis/recommend_book/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1" y="1102409"/>
            <a:ext cx="2776987" cy="22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ulunggi.pe.kr/ckstorage/images/python/analysis/recommend_book/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13" y="1575375"/>
            <a:ext cx="2776987" cy="22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ulunggi.pe.kr/ckstorage/images/python/analysis/recommend_book/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620" y="2007766"/>
            <a:ext cx="2776987" cy="22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nulunggi.pe.kr/ckstorage/images/python/analysis/recommend_book/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1" y="4029869"/>
            <a:ext cx="2809399" cy="22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ulunggi.pe.kr/ckstorage/images/python/analysis/recommend_book/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44" y="4452646"/>
            <a:ext cx="2682791" cy="21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21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3. </a:t>
            </a: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Machine Learning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(MF)</a:t>
            </a:r>
            <a:b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</a:b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26578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3.1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user1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로그인시 행렬 요인화 알고리즘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(MF)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기반 추천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826678"/>
            <a:ext cx="7920223" cy="39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3.2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user2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로그인시 행렬 요인화 알고리즘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(MF)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기반 추천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3" y="1647825"/>
            <a:ext cx="7923372" cy="39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3.3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user3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로그인시 행렬 요인화 알고리즘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(MF)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기반 추천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669694"/>
            <a:ext cx="8166849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1"/>
            <a:ext cx="5441712" cy="5044225"/>
          </a:xfrm>
          <a:effectLst/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목적 및 주제 선정 이유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시스템</a:t>
            </a: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개발 일정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기술</a:t>
            </a:r>
            <a:endParaRPr lang="en-US" altLang="ko-KR" sz="18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PROJECT </a:t>
            </a:r>
            <a:r>
              <a:rPr lang="ko-KR" altLang="en-US" sz="1800" dirty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개발 환경 및 이용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기술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DBMS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설계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Logical Modeling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Physical Modeling</a:t>
            </a: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객체 </a:t>
            </a:r>
            <a:r>
              <a:rPr lang="ko-KR" altLang="en-US" sz="18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설계</a:t>
            </a:r>
            <a:endParaRPr lang="en-US" altLang="ko-KR" sz="18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dirty="0" err="1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Usecase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diagram</a:t>
            </a:r>
            <a:endParaRPr lang="en-US" altLang="ko-KR" sz="14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Object diagram </a:t>
            </a:r>
          </a:p>
          <a:p>
            <a:pPr lvl="1">
              <a:lnSpc>
                <a:spcPct val="130000"/>
              </a:lnSpc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1D2B37"/>
                </a:solidFill>
                <a:latin typeface="맑은 고딕" pitchFamily="50" charset="-127"/>
                <a:ea typeface="맑은 고딕" pitchFamily="50" charset="-127"/>
                <a:cs typeface="SM JGothic Std Regular"/>
              </a:rPr>
              <a:t>Activity</a:t>
            </a:r>
            <a:r>
              <a:rPr lang="en-US" altLang="ko-KR" sz="1400" dirty="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 </a:t>
            </a:r>
            <a:r>
              <a:rPr lang="en-US" altLang="ko-KR" sz="1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diagram </a:t>
            </a:r>
            <a:endParaRPr lang="en-US" altLang="ko-KR" sz="1400" dirty="0" smtClean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설계</a:t>
            </a:r>
            <a:endParaRPr lang="en-US" altLang="ko-KR" sz="4000" dirty="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5274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4. </a:t>
            </a: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챗봇</a:t>
            </a: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9386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23746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4.1</a:t>
            </a:r>
            <a:r>
              <a:rPr lang="ko-KR" altLang="en-US" sz="18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 챗봇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091682"/>
            <a:ext cx="7475570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30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2576224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5. </a:t>
            </a: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시연</a:t>
            </a: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/>
            </a:r>
            <a:b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1. Web service</a:t>
            </a:r>
            <a:b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2. </a:t>
            </a:r>
            <a:r>
              <a:rPr lang="ko-KR" altLang="en-US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추천 시스쳄</a:t>
            </a: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/>
            </a:r>
            <a:b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3. </a:t>
            </a:r>
            <a:r>
              <a:rPr lang="ko-KR" altLang="en-US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챗봇</a:t>
            </a: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</a:t>
            </a:r>
            <a:r>
              <a:rPr lang="ko-KR" altLang="en-US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선택</a:t>
            </a:r>
            <a:r>
              <a:rPr lang="en-US" altLang="ko-KR" sz="27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endParaRPr lang="en-US" altLang="ko-KR" sz="27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682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6. </a:t>
            </a:r>
            <a:r>
              <a:rPr lang="ko-KR" altLang="en-US" sz="3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프로젝트 </a:t>
            </a:r>
            <a:r>
              <a:rPr lang="ko-KR" altLang="en-US" sz="3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후기</a:t>
            </a:r>
            <a:endParaRPr lang="en-US" altLang="ko-KR" sz="3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75418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56442"/>
            <a:ext cx="7746125" cy="5084922"/>
          </a:xfrm>
        </p:spPr>
        <p:txBody>
          <a:bodyPr>
            <a:normAutofit/>
          </a:bodyPr>
          <a:lstStyle/>
          <a:p>
            <a:r>
              <a:rPr lang="ko-KR" altLang="en-US" sz="2400" smtClean="0"/>
              <a:t>개발자</a:t>
            </a:r>
            <a:r>
              <a:rPr lang="en-US" altLang="ko-KR" sz="2400" smtClean="0"/>
              <a:t>1</a:t>
            </a:r>
          </a:p>
          <a:p>
            <a:pPr lvl="1"/>
            <a:r>
              <a:rPr lang="ko-KR" altLang="en-US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합치는 과정이 쉽지는 않았지만</a:t>
            </a:r>
            <a:r>
              <a:rPr lang="en-US" altLang="ko-KR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그로 인해 좀 더 소스가 어떻게 실행되는지를 알 수 있어서 좋은 기회였다고 생각합니다</a:t>
            </a:r>
            <a:r>
              <a:rPr lang="en-US" altLang="ko-KR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/>
          </a:p>
          <a:p>
            <a:r>
              <a:rPr lang="ko-KR" altLang="en-US" sz="2400" smtClean="0"/>
              <a:t>개발자</a:t>
            </a:r>
            <a:r>
              <a:rPr lang="en-US" altLang="ko-KR" sz="2400" smtClean="0"/>
              <a:t>2</a:t>
            </a:r>
            <a:endParaRPr lang="en-US" altLang="ko-KR" sz="2400"/>
          </a:p>
          <a:p>
            <a:pPr lvl="1"/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쉽지는 않았지만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여러 가지 배울점이 많았다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/>
          </a:p>
          <a:p>
            <a:r>
              <a:rPr lang="ko-KR" altLang="en-US" sz="2400" smtClean="0"/>
              <a:t>개발자</a:t>
            </a:r>
            <a:r>
              <a:rPr lang="en-US" altLang="ko-KR" sz="2400" smtClean="0"/>
              <a:t>3</a:t>
            </a:r>
            <a:endParaRPr lang="en-US" altLang="ko-KR" sz="2400"/>
          </a:p>
          <a:p>
            <a:pPr lvl="1"/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처음으로 해보는 팀프로젝트로 팀원간의 의사소통 협력 등 필요한 점과 여러가지를 깨닫게 된 좋은 경험이었습니다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71334"/>
            <a:ext cx="7772400" cy="1956604"/>
          </a:xfrm>
          <a:effectLst/>
        </p:spPr>
        <p:txBody>
          <a:bodyPr>
            <a:noAutofit/>
          </a:bodyPr>
          <a:lstStyle/>
          <a:p>
            <a:pPr algn="l"/>
            <a:r>
              <a:rPr lang="en-US" altLang="ko-KR" sz="3600" spc="-1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Thank you!</a:t>
            </a:r>
            <a:endParaRPr lang="en-US" sz="3200" spc="-15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3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965" y="2083153"/>
            <a:ext cx="6664550" cy="350247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altLang="ko-KR" sz="1000">
              <a:solidFill>
                <a:srgbClr val="3F626D">
                  <a:alpha val="75000"/>
                </a:srgbClr>
              </a:solidFill>
              <a:latin typeface="+mn-ea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목적</a:t>
            </a:r>
            <a:endParaRPr lang="en-US" altLang="ko-KR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rgbClr val="1D2B37"/>
                </a:solidFill>
                <a:latin typeface="+mn-ea"/>
                <a:cs typeface="SM KGothic Std Regular"/>
              </a:rPr>
              <a:t>6</a:t>
            </a:r>
            <a:r>
              <a:rPr lang="ko-KR" altLang="en-US" sz="1600" smtClean="0">
                <a:solidFill>
                  <a:srgbClr val="1D2B37"/>
                </a:solidFill>
                <a:latin typeface="+mn-ea"/>
                <a:cs typeface="SM KGothic Std Regular"/>
              </a:rPr>
              <a:t>개월간 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배운 수업 내용을 이용하여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 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실무에 적응할 수 있는 </a:t>
            </a:r>
            <a:endParaRPr lang="en-US" altLang="ko-KR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</a:pP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   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개발 능력을 </a:t>
            </a:r>
            <a:r>
              <a:rPr lang="ko-KR" altLang="en-US" sz="1600" smtClean="0">
                <a:solidFill>
                  <a:srgbClr val="1D2B37"/>
                </a:solidFill>
                <a:latin typeface="+mn-ea"/>
                <a:cs typeface="SM KGothic Std Regular"/>
              </a:rPr>
              <a:t>향상시키기 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위함입니다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</a:p>
          <a:p>
            <a:pPr marL="457200" lvl="1" indent="0">
              <a:buNone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 smtClean="0">
                <a:solidFill>
                  <a:srgbClr val="1D2B37"/>
                </a:solidFill>
                <a:latin typeface="+mn-ea"/>
                <a:cs typeface="SM JGothic Std Regular"/>
              </a:rPr>
              <a:t>주제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선정 이유</a:t>
            </a:r>
            <a:endParaRPr lang="en-US" altLang="ko-KR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600" smtClean="0">
                <a:solidFill>
                  <a:srgbClr val="1D2B37"/>
                </a:solidFill>
                <a:latin typeface="+mn-ea"/>
                <a:cs typeface="SM KGothic Std Regular"/>
              </a:rPr>
              <a:t>인터넷상에서 고객의 요구에 최적화된 도서를 추천하는 시스템 제작의 필요성 증가</a:t>
            </a:r>
            <a:endParaRPr lang="en-US" altLang="ko-KR" sz="1600" smtClean="0">
              <a:solidFill>
                <a:srgbClr val="1D2B37"/>
              </a:solidFill>
              <a:latin typeface="+mn-ea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목적 및 주제 선정 이유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713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57660" y="71173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2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시스템 개발 일정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(10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월 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24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일 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~ 1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월 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19</a:t>
            </a:r>
            <a:r>
              <a:rPr lang="ko-KR" altLang="en-US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일</a:t>
            </a:r>
            <a:r>
              <a:rPr lang="en-US" altLang="ko-KR" sz="32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</a:p>
          <a:p>
            <a:pPr algn="l">
              <a:lnSpc>
                <a:spcPct val="110000"/>
              </a:lnSpc>
            </a:pP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1) 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웹 관련 개발</a:t>
            </a:r>
            <a:endParaRPr lang="en-US" altLang="ko-KR" sz="24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53077"/>
              </p:ext>
            </p:extLst>
          </p:nvPr>
        </p:nvGraphicFramePr>
        <p:xfrm>
          <a:off x="292608" y="1329346"/>
          <a:ext cx="8622792" cy="508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 항목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개발자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요구사항</a:t>
                      </a:r>
                      <a:r>
                        <a:rPr lang="en-US" altLang="ko-KR" sz="1400" smtClean="0"/>
                        <a:t>,</a:t>
                      </a:r>
                    </a:p>
                    <a:p>
                      <a:pPr algn="ctr" latinLnBrk="1"/>
                      <a:r>
                        <a:rPr lang="en-US" altLang="ko-KR" sz="1400" baseline="0" smtClean="0"/>
                        <a:t>, Usecase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DBMS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설계</a:t>
                      </a:r>
                      <a:r>
                        <a:rPr lang="en-US" altLang="ko-KR" sz="1400" baseline="0" smtClean="0"/>
                        <a:t>,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smtClean="0"/>
                        <a:t>DTO </a:t>
                      </a:r>
                      <a:r>
                        <a:rPr lang="ko-KR" altLang="en-US" sz="1400" baseline="0" smtClean="0"/>
                        <a:t>제작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MyBATIS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Mapping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Interface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DAO, Process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Process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구현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2. </a:t>
                      </a:r>
                      <a:r>
                        <a:rPr lang="ko-KR" altLang="en-US" sz="1200" smtClean="0"/>
                        <a:t>컨텐츠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3. </a:t>
                      </a:r>
                      <a:r>
                        <a:rPr lang="ko-KR" altLang="en-US" sz="1200" smtClean="0"/>
                        <a:t>회원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4. </a:t>
                      </a:r>
                      <a:r>
                        <a:rPr lang="ko-KR" altLang="en-US" sz="1200" smtClean="0"/>
                        <a:t>관리자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5. Youtube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6. Youtube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데이터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/>
                        <a:t>왕눈이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7. </a:t>
                      </a:r>
                      <a:r>
                        <a:rPr lang="ko-KR" altLang="en-US" sz="1200" smtClean="0"/>
                        <a:t>공지사항 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왕눈이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8. </a:t>
                      </a:r>
                      <a:r>
                        <a:rPr lang="ko-KR" altLang="en-US" sz="1200" smtClean="0"/>
                        <a:t>공지사항 데이터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왕눈이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10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309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3093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2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5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885023" y="128534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1189"/>
              </p:ext>
            </p:extLst>
          </p:nvPr>
        </p:nvGraphicFramePr>
        <p:xfrm>
          <a:off x="241160" y="1329340"/>
          <a:ext cx="8734888" cy="541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9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84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3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4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 항목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Spring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Boot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Controller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Client UI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구현</a:t>
                      </a:r>
                      <a:r>
                        <a:rPr lang="en-US" altLang="ko-KR" sz="1400" smtClean="0"/>
                        <a:t>, Ajax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Client/Server</a:t>
                      </a:r>
                      <a:r>
                        <a:rPr lang="en-US" altLang="ko-KR" sz="1400" baseline="0" smtClean="0"/>
                        <a:t> </a:t>
                      </a:r>
                      <a:r>
                        <a:rPr lang="ko-KR" altLang="en-US" sz="1400" baseline="0" smtClean="0"/>
                        <a:t>연동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통합 테스트</a:t>
                      </a:r>
                      <a:endParaRPr lang="en-US" altLang="ko-KR" sz="1400" smtClean="0"/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및 디버깅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성능 개선</a:t>
                      </a:r>
                      <a:r>
                        <a:rPr lang="en-US" altLang="ko-KR" sz="1400" smtClean="0"/>
                        <a:t>,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Refactoring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문서화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발표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2. </a:t>
                      </a:r>
                      <a:r>
                        <a:rPr lang="ko-KR" altLang="en-US" sz="1200" smtClean="0"/>
                        <a:t>컨텐츠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3. </a:t>
                      </a:r>
                      <a:r>
                        <a:rPr lang="ko-KR" altLang="en-US" sz="1200" smtClean="0"/>
                        <a:t>회원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4. </a:t>
                      </a:r>
                      <a:r>
                        <a:rPr lang="ko-KR" altLang="en-US" sz="1200" smtClean="0"/>
                        <a:t>관리자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5. Youtube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6. Youtube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데이터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7. </a:t>
                      </a:r>
                      <a:r>
                        <a:rPr lang="ko-KR" altLang="en-US" sz="1200" smtClean="0"/>
                        <a:t>공지사항 카테고리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8. </a:t>
                      </a:r>
                      <a:r>
                        <a:rPr lang="ko-KR" altLang="en-US" sz="1200" smtClean="0"/>
                        <a:t>공지사항 데이터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310186"/>
                  </a:ext>
                </a:extLst>
              </a:tr>
              <a:tr h="279101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486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9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12003"/>
              </p:ext>
            </p:extLst>
          </p:nvPr>
        </p:nvGraphicFramePr>
        <p:xfrm>
          <a:off x="315309" y="1329341"/>
          <a:ext cx="8511699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1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3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95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 항목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데이터 수집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데이터 저장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전처리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학습</a:t>
                      </a:r>
                      <a:r>
                        <a:rPr lang="en-US" altLang="ko-KR" sz="1400" smtClean="0"/>
                        <a:t>,</a:t>
                      </a: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모델 제작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시각화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문서화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발표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상품 추천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2. </a:t>
                      </a:r>
                      <a:r>
                        <a:rPr lang="ko-KR" altLang="en-US" sz="1400" smtClean="0"/>
                        <a:t>챗봇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84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2) AI(</a:t>
            </a:r>
            <a:r>
              <a:rPr lang="ko-KR" altLang="en-US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딥러닝</a:t>
            </a:r>
            <a:r>
              <a:rPr lang="en-US" altLang="ko-KR" sz="24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)</a:t>
            </a:r>
            <a:endParaRPr lang="en-US" altLang="ko-KR" sz="24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49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smtClean="0">
                <a:solidFill>
                  <a:srgbClr val="3F626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4</a:t>
            </a:r>
            <a:r>
              <a:rPr lang="en-US" altLang="ko-KR" sz="36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. </a:t>
            </a:r>
            <a:r>
              <a:rPr lang="en-US" altLang="ko-KR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PROJECT </a:t>
            </a:r>
            <a:r>
              <a:rPr lang="ko-KR" altLang="en-US" sz="36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개발 환경 및 이용 기술</a:t>
            </a:r>
            <a:endParaRPr lang="en-US" altLang="ko-KR" sz="36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773053"/>
              </p:ext>
            </p:extLst>
          </p:nvPr>
        </p:nvGraphicFramePr>
        <p:xfrm>
          <a:off x="354564" y="1637784"/>
          <a:ext cx="8384144" cy="4920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6647">
                  <a:extLst>
                    <a:ext uri="{9D8B030D-6E8A-4147-A177-3AD203B41FA5}">
                      <a16:colId xmlns:a16="http://schemas.microsoft.com/office/drawing/2014/main" val="4070226321"/>
                    </a:ext>
                  </a:extLst>
                </a:gridCol>
                <a:gridCol w="6347497">
                  <a:extLst>
                    <a:ext uri="{9D8B030D-6E8A-4147-A177-3AD203B41FA5}">
                      <a16:colId xmlns:a16="http://schemas.microsoft.com/office/drawing/2014/main" val="2372748162"/>
                    </a:ext>
                  </a:extLst>
                </a:gridCol>
              </a:tblGrid>
              <a:tr h="327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03592"/>
                  </a:ext>
                </a:extLst>
              </a:tr>
              <a:tr h="434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JavaScript, HTML5,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CSS3, jQuery, Ajax, JSON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836957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Java,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JSP, Python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500041"/>
                  </a:ext>
                </a:extLst>
              </a:tr>
              <a:tr h="393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jQuery, Spring boot</a:t>
                      </a:r>
                      <a:r>
                        <a:rPr lang="ko-KR" altLang="en-US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 Gradle 3, </a:t>
                      </a:r>
                      <a:r>
                        <a:rPr lang="en-US" altLang="ko-KR" sz="1500" kern="120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MyBatis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3, Django 3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763539"/>
                  </a:ext>
                </a:extLst>
              </a:tr>
              <a:tr h="3959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Windows 10, Ubuntu 18.04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2366"/>
                  </a:ext>
                </a:extLst>
              </a:tr>
              <a:tr h="387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Tomcat </a:t>
                      </a:r>
                      <a:r>
                        <a:rPr lang="en-US" altLang="ko-KR" sz="1500" kern="12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9.0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44663"/>
                  </a:ext>
                </a:extLst>
              </a:tr>
              <a:tr h="3738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Oracle11g XE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523277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STS</a:t>
                      </a:r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kern="12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Anaconda,</a:t>
                      </a:r>
                      <a:r>
                        <a:rPr lang="en-US" altLang="ko-KR" sz="1500" kern="12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Jupyter Notebook, PyCharm, VS Code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40067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 3.7, Scikit learn, </a:t>
                      </a:r>
                      <a:r>
                        <a:rPr lang="en-US" altLang="ko-KR" sz="1500" kern="12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Jupyter Notebook, </a:t>
                      </a:r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baseline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Deep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Python 3.7, Tensorflow 2, </a:t>
                      </a:r>
                      <a:r>
                        <a:rPr lang="en-US" altLang="ko-KR" sz="1500" kern="1200" baseline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Jupyter Notebook, </a:t>
                      </a:r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 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AmaterasUML</a:t>
                      </a:r>
                      <a:r>
                        <a:rPr lang="en-US" altLang="ko-KR" sz="1500" kern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500" kern="120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AmaterasERD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043815"/>
                  </a:ext>
                </a:extLst>
              </a:tr>
              <a:tr h="1825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 우편번호</a:t>
                      </a:r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다음</a:t>
                      </a:r>
                      <a:r>
                        <a:rPr lang="ko-KR" altLang="en-US" sz="1500" kern="1200" baseline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맵</a:t>
                      </a:r>
                      <a:r>
                        <a:rPr lang="en-US" altLang="ko-KR" sz="1500" kern="1200" baseline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Youtube, Google Mail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840785"/>
                  </a:ext>
                </a:extLst>
              </a:tr>
              <a:tr h="5079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 </a:t>
                      </a:r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배포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Github</a:t>
                      </a:r>
                      <a:r>
                        <a:rPr lang="en-US" altLang="ko-KR" sz="1500" kern="120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AWS EC2, Docker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5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11594</TotalTime>
  <Words>821</Words>
  <Application>Microsoft Office PowerPoint</Application>
  <PresentationFormat>화면 슬라이드 쇼(4:3)</PresentationFormat>
  <Paragraphs>276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HY그래픽M</vt:lpstr>
      <vt:lpstr>SM JGothic Std Regular</vt:lpstr>
      <vt:lpstr>SM KGothic Std Regular</vt:lpstr>
      <vt:lpstr>나눔고딕</vt:lpstr>
      <vt:lpstr>나눔고딕 ExtraBold</vt:lpstr>
      <vt:lpstr>돋움체</vt:lpstr>
      <vt:lpstr>맑은 고딕</vt:lpstr>
      <vt:lpstr>Arial</vt:lpstr>
      <vt:lpstr>Trebuchet MS</vt:lpstr>
      <vt:lpstr>Wingdings 3</vt:lpstr>
      <vt:lpstr>디자인 사용자 지정</vt:lpstr>
      <vt:lpstr>패싯</vt:lpstr>
      <vt:lpstr>수료 프로젝트</vt:lpstr>
      <vt:lpstr>나의 인생 영화 블로그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DBMS 설계</vt:lpstr>
      <vt:lpstr>PowerPoint 프레젠테이션</vt:lpstr>
      <vt:lpstr>PowerPoint 프레젠테이션</vt:lpstr>
      <vt:lpstr>7. 객체 설계</vt:lpstr>
      <vt:lpstr>7.1 Usecase diagram</vt:lpstr>
      <vt:lpstr>PowerPoint 프레젠테이션</vt:lpstr>
      <vt:lpstr>PowerPoint 프레젠테이션</vt:lpstr>
      <vt:lpstr>7.2 Object diagram 구현 (객체 설계 다이어그램) </vt:lpstr>
      <vt:lpstr>PowerPoint 프레젠테이션</vt:lpstr>
      <vt:lpstr>PowerPoint 프레젠테이션</vt:lpstr>
      <vt:lpstr>7.3 Activity diagram 구현 (객체 설계 다이어그램) </vt:lpstr>
      <vt:lpstr>PowerPoint 프레젠테이션</vt:lpstr>
      <vt:lpstr>PowerPoint 프레젠테이션</vt:lpstr>
      <vt:lpstr>PowerPoint 프레젠테이션</vt:lpstr>
      <vt:lpstr>1. Web 프로젝트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Deep Learning 기반 추천 시스템(DNN) </vt:lpstr>
      <vt:lpstr>PowerPoint 프레젠테이션</vt:lpstr>
      <vt:lpstr>3. Machine Learning 기반 추천 시스템(MF) </vt:lpstr>
      <vt:lpstr>PowerPoint 프레젠테이션</vt:lpstr>
      <vt:lpstr>PowerPoint 프레젠테이션</vt:lpstr>
      <vt:lpstr>PowerPoint 프레젠테이션</vt:lpstr>
      <vt:lpstr>4. 챗봇</vt:lpstr>
      <vt:lpstr>PowerPoint 프레젠테이션</vt:lpstr>
      <vt:lpstr>5. 프로젝트 시연 1. Web service 2. 추천 시스쳄 3. 챗봇(선택)</vt:lpstr>
      <vt:lpstr>6. 프로젝트 후기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효정 임</dc:creator>
  <cp:lastModifiedBy>soldesk</cp:lastModifiedBy>
  <cp:revision>887</cp:revision>
  <dcterms:created xsi:type="dcterms:W3CDTF">2012-10-30T15:46:08Z</dcterms:created>
  <dcterms:modified xsi:type="dcterms:W3CDTF">2023-05-16T03:35:56Z</dcterms:modified>
</cp:coreProperties>
</file>